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78" r:id="rId3"/>
    <p:sldId id="259" r:id="rId4"/>
    <p:sldId id="276" r:id="rId5"/>
    <p:sldId id="275" r:id="rId6"/>
    <p:sldId id="270" r:id="rId7"/>
    <p:sldId id="273" r:id="rId8"/>
    <p:sldId id="274" r:id="rId9"/>
    <p:sldId id="271" r:id="rId10"/>
    <p:sldId id="277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5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8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70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4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7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3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5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6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7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5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eilivastrik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1"/>
          <p:cNvSpPr>
            <a:spLocks noGrp="1"/>
          </p:cNvSpPr>
          <p:nvPr>
            <p:ph type="title"/>
          </p:nvPr>
        </p:nvSpPr>
        <p:spPr>
          <a:xfrm>
            <a:off x="1473023" y="2819576"/>
            <a:ext cx="9375598" cy="1571801"/>
          </a:xfrm>
        </p:spPr>
        <p:txBody>
          <a:bodyPr>
            <a:normAutofit/>
          </a:bodyPr>
          <a:lstStyle/>
          <a:p>
            <a:pPr algn="ctr"/>
            <a:r>
              <a:rPr lang="et-EE" altLang="et-EE" b="1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VG LASTEVANEMATE ÜLDKOOSOLEK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3601" y="5746044"/>
            <a:ext cx="480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18.10.2017.</a:t>
            </a:r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endParaRPr lang="et-EE" sz="2400" b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Vändra Gümnaasiumis</a:t>
            </a:r>
            <a:endParaRPr lang="et-EE" sz="2400" b="1" dirty="0">
              <a:solidFill>
                <a:schemeClr val="accent1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851378"/>
            <a:ext cx="10820400" cy="4367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/>
              <a:t>e-post: gymn@vandra.ee, marget.privits@vandra.ee</a:t>
            </a:r>
          </a:p>
          <a:p>
            <a:pPr marL="0" indent="0" algn="ctr">
              <a:buNone/>
            </a:pPr>
            <a:r>
              <a:rPr lang="de-DE" sz="3200" b="1" dirty="0"/>
              <a:t>Tel: 444 7731, 533 056 88</a:t>
            </a:r>
            <a:endParaRPr lang="it-IT" sz="3200" b="1" dirty="0"/>
          </a:p>
          <a:p>
            <a:pPr marL="0" indent="0" algn="ctr">
              <a:buNone/>
            </a:pPr>
            <a:r>
              <a:rPr lang="it-IT" sz="3200" b="1" dirty="0"/>
              <a:t>kodulehekülg: www.vandragumnaasium.edu.ee</a:t>
            </a:r>
          </a:p>
          <a:p>
            <a:pPr marL="0" indent="0" algn="ctr">
              <a:buNone/>
            </a:pPr>
            <a:endParaRPr lang="et-EE" sz="3200" b="1" dirty="0" smtClean="0"/>
          </a:p>
          <a:p>
            <a:pPr marL="0" indent="0" algn="ctr">
              <a:buNone/>
            </a:pPr>
            <a:r>
              <a:rPr lang="et-EE" sz="3200" b="1" dirty="0" smtClean="0"/>
              <a:t>Kohtumiseni!</a:t>
            </a:r>
            <a:endParaRPr lang="et-EE" sz="3200" b="1" dirty="0"/>
          </a:p>
        </p:txBody>
      </p:sp>
    </p:spTree>
    <p:extLst>
      <p:ext uri="{BB962C8B-B14F-4D97-AF65-F5344CB8AC3E}">
        <p14:creationId xmlns:p14="http://schemas.microsoft.com/office/powerpoint/2010/main" val="122552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540934" y="324107"/>
            <a:ext cx="8610600" cy="1293028"/>
          </a:xfrm>
        </p:spPr>
        <p:txBody>
          <a:bodyPr/>
          <a:lstStyle/>
          <a:p>
            <a:pPr algn="ctr"/>
            <a:r>
              <a:rPr lang="et-EE" dirty="0" smtClean="0"/>
              <a:t>Hoolekogu liikmed</a:t>
            </a:r>
            <a:endParaRPr lang="et-EE" dirty="0"/>
          </a:p>
        </p:txBody>
      </p:sp>
      <p:sp>
        <p:nvSpPr>
          <p:cNvPr id="4" name="Sisu kohatäide 3"/>
          <p:cNvSpPr txBox="1">
            <a:spLocks noGrp="1"/>
          </p:cNvSpPr>
          <p:nvPr>
            <p:ph idx="1"/>
          </p:nvPr>
        </p:nvSpPr>
        <p:spPr>
          <a:xfrm>
            <a:off x="685800" y="1388533"/>
            <a:ext cx="10820400" cy="48297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Keili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Västrik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vanemate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hoolekogu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esimees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Jaanus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Rahula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vanemate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, </a:t>
            </a:r>
            <a:endParaRPr lang="et-EE" sz="2800" b="1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hoolekogu</a:t>
            </a:r>
            <a:r>
              <a:rPr lang="de-DE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aseesimees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Monika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Jõemaa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vilistlaste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ja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kooli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toetavate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endParaRPr lang="et-EE" sz="2800" b="1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organisatsioonide</a:t>
            </a:r>
            <a:r>
              <a:rPr lang="de-DE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ja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protokollija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Ester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Vahter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õppenõukogu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gümnaasium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Helke </a:t>
            </a:r>
            <a:r>
              <a:rPr lang="de-DE" sz="2800" b="1" i="0" u="none" strike="noStrike" kern="1200" cap="none" spc="0" baseline="0" dirty="0" err="1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Sumre</a:t>
            </a:r>
            <a:r>
              <a:rPr lang="de-DE" sz="2800" b="1" i="0" u="none" strike="noStrike" kern="1200" cap="none" spc="0" baseline="0" dirty="0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2800" b="1" i="0" u="none" strike="noStrike" kern="1200" cap="none" spc="0" baseline="0" dirty="0" err="1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vanemate</a:t>
            </a:r>
            <a:r>
              <a:rPr lang="de-DE" sz="2800" b="1" i="0" u="none" strike="noStrike" kern="1200" cap="none" spc="0" baseline="0" dirty="0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CC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CC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Taivo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Esula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vanemate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Nils </a:t>
            </a:r>
            <a:r>
              <a:rPr lang="de-DE" sz="2800" b="1" i="0" u="none" strike="noStrike" kern="1200" cap="none" spc="0" baseline="0" dirty="0" err="1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Sempelson</a:t>
            </a:r>
            <a:r>
              <a:rPr lang="de-DE" sz="2800" b="1" i="0" u="none" strike="noStrike" kern="1200" cap="none" spc="0" baseline="0" dirty="0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vanemate</a:t>
            </a:r>
            <a:r>
              <a:rPr lang="de-DE" sz="2800" b="1" i="0" u="none" strike="noStrike" kern="1200" cap="none" spc="0" baseline="0" dirty="0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99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99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Anita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Jürisson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õpilaste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Jaana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Novikov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-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alevivalitsuse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Harald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Valk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–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alevivolikogu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Toomas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Sonts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-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alevi</a:t>
            </a:r>
            <a:r>
              <a:rPr lang="de-DE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esindaja</a:t>
            </a:r>
            <a:endParaRPr lang="de-DE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7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73287" y="445462"/>
            <a:ext cx="10682111" cy="1293028"/>
          </a:xfrm>
        </p:spPr>
        <p:txBody>
          <a:bodyPr/>
          <a:lstStyle/>
          <a:p>
            <a:pPr algn="ctr"/>
            <a:r>
              <a:rPr lang="et-EE" dirty="0" smtClean="0"/>
              <a:t>2016/17 õa </a:t>
            </a:r>
            <a:r>
              <a:rPr lang="et-EE" dirty="0"/>
              <a:t>ülevaade hoolekogu tööst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22488" y="1738490"/>
            <a:ext cx="10783711" cy="4921954"/>
          </a:xfrm>
        </p:spPr>
        <p:txBody>
          <a:bodyPr/>
          <a:lstStyle/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Hoolekogu on tutvunud erinevate dokumentidega ning nõustunud muudatusettepanekutega:</a:t>
            </a:r>
          </a:p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 Vändra Gümnaasiumi õpilase arengu toetamise ja hindamise korraldus</a:t>
            </a:r>
          </a:p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Vändra Gümnaasiumi õpilaskodu kodukord</a:t>
            </a:r>
          </a:p>
          <a:p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Arenguvestluse läbiviimise kord</a:t>
            </a:r>
          </a:p>
          <a:p>
            <a:r>
              <a:rPr lang="et-E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Õppekava</a:t>
            </a:r>
          </a:p>
          <a:p>
            <a:r>
              <a:rPr lang="et-E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Lapsevanema pöördumine koolitoiduga seoses. Menüüd on täiustatud kuid arenguruumi veel on.</a:t>
            </a:r>
            <a:endParaRPr lang="et-E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615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625600"/>
            <a:ext cx="10820400" cy="459308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t-EE" sz="3600" dirty="0" smtClean="0">
                <a:hlinkClick r:id="rId2"/>
              </a:rPr>
              <a:t>Tänan tähelepanu eest!</a:t>
            </a:r>
          </a:p>
          <a:p>
            <a:pPr marL="0" lvl="0" indent="0" algn="ctr">
              <a:buNone/>
            </a:pPr>
            <a:endParaRPr lang="et-EE" sz="3600" dirty="0" smtClean="0">
              <a:hlinkClick r:id="rId2"/>
            </a:endParaRPr>
          </a:p>
          <a:p>
            <a:pPr marL="0" lvl="0" indent="0" algn="ctr">
              <a:buNone/>
            </a:pPr>
            <a:r>
              <a:rPr lang="x-none" sz="3600" dirty="0" smtClean="0">
                <a:hlinkClick r:id="rId2"/>
              </a:rPr>
              <a:t>keilivastrik@gmail.com</a:t>
            </a:r>
            <a:endParaRPr lang="x-none" sz="3600" dirty="0">
              <a:hlinkClick r:id="rId2"/>
            </a:endParaRPr>
          </a:p>
          <a:p>
            <a:pPr marL="0" lvl="0" indent="0" algn="ctr">
              <a:buNone/>
            </a:pPr>
            <a:endParaRPr lang="x-none" sz="3600" dirty="0"/>
          </a:p>
          <a:p>
            <a:pPr marL="0" lvl="0" indent="0" algn="ctr">
              <a:buNone/>
            </a:pPr>
            <a:r>
              <a:rPr lang="x-none" sz="3600" dirty="0"/>
              <a:t>Tel: 5623 0983</a:t>
            </a:r>
          </a:p>
          <a:p>
            <a:pPr marL="0" indent="0">
              <a:buNone/>
            </a:pP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414450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332090"/>
            <a:ext cx="10820400" cy="4886596"/>
          </a:xfrm>
        </p:spPr>
        <p:txBody>
          <a:bodyPr/>
          <a:lstStyle/>
          <a:p>
            <a:pPr marL="0" indent="0">
              <a:buNone/>
            </a:pPr>
            <a:r>
              <a:rPr lang="et-EE" sz="2800" b="1" dirty="0" smtClean="0"/>
              <a:t>Päevakavas:</a:t>
            </a:r>
          </a:p>
          <a:p>
            <a:pPr marL="0" indent="0">
              <a:buNone/>
            </a:pPr>
            <a:endParaRPr lang="et-EE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800" b="1" dirty="0" err="1" smtClean="0"/>
              <a:t>KiVa</a:t>
            </a:r>
            <a:r>
              <a:rPr lang="et-EE" sz="2800" b="1" dirty="0" smtClean="0"/>
              <a:t> </a:t>
            </a:r>
            <a:r>
              <a:rPr lang="et-EE" sz="2800" b="1" dirty="0"/>
              <a:t>programmi “Tagasi kooli” </a:t>
            </a:r>
            <a:r>
              <a:rPr lang="et-EE" sz="2800" b="1" dirty="0" smtClean="0"/>
              <a:t>tutvustus - </a:t>
            </a:r>
            <a:r>
              <a:rPr lang="et-EE" sz="2800" b="1" i="1" dirty="0" err="1" smtClean="0"/>
              <a:t>Sirly</a:t>
            </a:r>
            <a:r>
              <a:rPr lang="et-EE" sz="2800" b="1" i="1" dirty="0" smtClean="0"/>
              <a:t> Pihlak</a:t>
            </a:r>
            <a:endParaRPr lang="et-EE" sz="28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800" b="1" dirty="0" smtClean="0"/>
              <a:t>2017/18</a:t>
            </a:r>
            <a:r>
              <a:rPr lang="et-EE" sz="2800" b="1" dirty="0"/>
              <a:t>. õa Vändra </a:t>
            </a:r>
            <a:r>
              <a:rPr lang="et-EE" sz="2800" b="1" dirty="0" smtClean="0"/>
              <a:t>Gümnaasiumis - </a:t>
            </a:r>
            <a:r>
              <a:rPr lang="et-EE" sz="2800" b="1" i="1" dirty="0" smtClean="0"/>
              <a:t>Marget </a:t>
            </a:r>
            <a:r>
              <a:rPr lang="et-EE" sz="2800" b="1" i="1" dirty="0" err="1" smtClean="0"/>
              <a:t>Privits</a:t>
            </a:r>
            <a:endParaRPr lang="et-EE" sz="28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800" b="1" dirty="0" smtClean="0"/>
              <a:t>Kooli </a:t>
            </a:r>
            <a:r>
              <a:rPr lang="et-EE" sz="2800" b="1" dirty="0"/>
              <a:t>hoolekogu kokkuvõte eelmisest õa-st ja uute liikmete </a:t>
            </a:r>
            <a:r>
              <a:rPr lang="et-EE" sz="2800" b="1" dirty="0" smtClean="0"/>
              <a:t>valimine – </a:t>
            </a:r>
            <a:r>
              <a:rPr lang="et-EE" sz="2800" b="1" i="1" dirty="0" err="1" smtClean="0"/>
              <a:t>Keili</a:t>
            </a:r>
            <a:r>
              <a:rPr lang="et-EE" sz="2800" b="1" i="1" dirty="0" smtClean="0"/>
              <a:t> Västrik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b="1" dirty="0" smtClean="0"/>
              <a:t> Klasside </a:t>
            </a:r>
            <a:r>
              <a:rPr lang="et-EE" sz="2800" b="1" dirty="0"/>
              <a:t>lastevanemate </a:t>
            </a:r>
            <a:r>
              <a:rPr lang="et-EE" sz="2800" b="1" dirty="0" smtClean="0"/>
              <a:t>koosolekud – </a:t>
            </a:r>
            <a:r>
              <a:rPr lang="et-EE" sz="2800" b="1" i="1" dirty="0" smtClean="0"/>
              <a:t>klassijuhatajad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800" b="1" dirty="0" smtClean="0"/>
              <a:t>Aineõpetajad 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09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145822" y="775662"/>
            <a:ext cx="8610600" cy="973527"/>
          </a:xfrm>
        </p:spPr>
        <p:txBody>
          <a:bodyPr/>
          <a:lstStyle/>
          <a:p>
            <a:r>
              <a:rPr lang="et-EE" b="1" dirty="0" smtClean="0">
                <a:solidFill>
                  <a:schemeClr val="accent1">
                    <a:lumMod val="75000"/>
                  </a:schemeClr>
                </a:solidFill>
                <a:latin typeface="Castellar" panose="020A0402060406010301" pitchFamily="18" charset="0"/>
              </a:rPr>
              <a:t>Vändra gümnaasium 95 </a:t>
            </a:r>
            <a:endParaRPr lang="et-EE" b="1" dirty="0">
              <a:solidFill>
                <a:schemeClr val="accent1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66044" y="1749189"/>
            <a:ext cx="10840156" cy="1197212"/>
          </a:xfrm>
        </p:spPr>
        <p:txBody>
          <a:bodyPr>
            <a:normAutofit/>
          </a:bodyPr>
          <a:lstStyle/>
          <a:p>
            <a:r>
              <a:rPr lang="et-EE" b="1" dirty="0" smtClean="0"/>
              <a:t>Õpilasi 308 (247/61), klassikomplekte 18 sh 1 väikeklass, 1 õpilane üks-ühele õppel.  </a:t>
            </a:r>
          </a:p>
          <a:p>
            <a:r>
              <a:rPr lang="et-EE" b="1" dirty="0" smtClean="0"/>
              <a:t>Pedagooge 37, </a:t>
            </a:r>
            <a:r>
              <a:rPr lang="et-EE" sz="2400" b="1" dirty="0"/>
              <a:t>m</a:t>
            </a:r>
            <a:r>
              <a:rPr lang="et-EE" altLang="et-EE" sz="2400" b="1" dirty="0" smtClean="0"/>
              <a:t>uu </a:t>
            </a:r>
            <a:r>
              <a:rPr lang="et-EE" altLang="et-EE" sz="2400" b="1" dirty="0"/>
              <a:t>personal 25</a:t>
            </a:r>
          </a:p>
          <a:p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7" y="3115733"/>
            <a:ext cx="2621394" cy="1862571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985" y="3172923"/>
            <a:ext cx="3535348" cy="1775039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712" y="3236788"/>
            <a:ext cx="2172526" cy="127907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86" y="5350933"/>
            <a:ext cx="4059370" cy="749588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117" y="5424246"/>
            <a:ext cx="2400300" cy="676275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215" y="5350933"/>
            <a:ext cx="2587826" cy="668625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5264" y="3236788"/>
            <a:ext cx="1508517" cy="16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Uued inimesed VG-S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b="1" dirty="0" smtClean="0"/>
              <a:t>Majandusspetsialist-Aksel </a:t>
            </a:r>
            <a:r>
              <a:rPr lang="et-EE" sz="2400" b="1" dirty="0"/>
              <a:t>Puust, </a:t>
            </a:r>
            <a:endParaRPr lang="et-EE" sz="2400" b="1" dirty="0" smtClean="0"/>
          </a:p>
          <a:p>
            <a:r>
              <a:rPr lang="et-EE" sz="2400" b="1" dirty="0" smtClean="0"/>
              <a:t>Huvijuht-</a:t>
            </a:r>
            <a:r>
              <a:rPr lang="et-EE" sz="2400" b="1" dirty="0" err="1" smtClean="0"/>
              <a:t>Eike</a:t>
            </a:r>
            <a:r>
              <a:rPr lang="et-EE" sz="2400" b="1" dirty="0" smtClean="0"/>
              <a:t> </a:t>
            </a:r>
            <a:r>
              <a:rPr lang="et-EE" sz="2400" b="1" dirty="0" err="1"/>
              <a:t>Meresmaa</a:t>
            </a:r>
            <a:r>
              <a:rPr lang="et-EE" sz="2400" b="1" dirty="0"/>
              <a:t>. </a:t>
            </a:r>
            <a:endParaRPr lang="et-EE" sz="2400" b="1" dirty="0" smtClean="0"/>
          </a:p>
          <a:p>
            <a:r>
              <a:rPr lang="et-EE" sz="2400" b="1" dirty="0" smtClean="0"/>
              <a:t>Keemia </a:t>
            </a:r>
            <a:r>
              <a:rPr lang="et-EE" sz="2400" b="1" dirty="0"/>
              <a:t>ja </a:t>
            </a:r>
            <a:r>
              <a:rPr lang="et-EE" sz="2400" b="1" dirty="0" smtClean="0"/>
              <a:t>loodusõpetus-Meelike Mätas</a:t>
            </a:r>
          </a:p>
          <a:p>
            <a:r>
              <a:rPr lang="et-EE" sz="2400" b="1" dirty="0"/>
              <a:t>V</a:t>
            </a:r>
            <a:r>
              <a:rPr lang="et-EE" sz="2400" b="1" dirty="0" smtClean="0"/>
              <a:t>äikeklassi õpetaja- </a:t>
            </a:r>
            <a:r>
              <a:rPr lang="et-EE" sz="2400" b="1" dirty="0" err="1" smtClean="0"/>
              <a:t>Raili</a:t>
            </a:r>
            <a:r>
              <a:rPr lang="et-EE" sz="2400" b="1" dirty="0" smtClean="0"/>
              <a:t> Pärnoja</a:t>
            </a:r>
          </a:p>
          <a:p>
            <a:r>
              <a:rPr lang="et-EE" sz="2400" b="1" dirty="0" smtClean="0"/>
              <a:t> </a:t>
            </a:r>
            <a:r>
              <a:rPr lang="et-EE" sz="2400" b="1" dirty="0"/>
              <a:t>Eesti keelt ja kirjandust </a:t>
            </a:r>
            <a:r>
              <a:rPr lang="et-EE" sz="2400" b="1" dirty="0" err="1"/>
              <a:t>Heli-Mall</a:t>
            </a:r>
            <a:r>
              <a:rPr lang="et-EE" sz="2400" b="1" dirty="0"/>
              <a:t> Laurits </a:t>
            </a:r>
          </a:p>
          <a:p>
            <a:r>
              <a:rPr lang="et-EE" sz="2400" b="1" dirty="0" smtClean="0"/>
              <a:t>Kehaline kasvatus - </a:t>
            </a:r>
            <a:r>
              <a:rPr lang="et-EE" sz="2400" b="1" dirty="0"/>
              <a:t>Indrek </a:t>
            </a:r>
            <a:r>
              <a:rPr lang="et-EE" sz="2400" b="1" dirty="0" smtClean="0"/>
              <a:t>Saar</a:t>
            </a:r>
          </a:p>
          <a:p>
            <a:r>
              <a:rPr lang="et-EE" sz="2400" b="1" dirty="0" smtClean="0"/>
              <a:t>Õpilaskodu ja pikapäevarühma kasvataja- </a:t>
            </a:r>
            <a:r>
              <a:rPr lang="et-EE" sz="2400" b="1" dirty="0" err="1" smtClean="0"/>
              <a:t>Angeelika</a:t>
            </a:r>
            <a:r>
              <a:rPr lang="et-EE" sz="2400" b="1" dirty="0" smtClean="0"/>
              <a:t> Mägisalu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36692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0890" y="745068"/>
            <a:ext cx="10885310" cy="5473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400" b="1" dirty="0" smtClean="0"/>
              <a:t>KOOLIVAHEAJAD 2017/2018</a:t>
            </a:r>
            <a:r>
              <a:rPr lang="et-EE" sz="2400" b="1" dirty="0"/>
              <a:t>. </a:t>
            </a:r>
            <a:r>
              <a:rPr lang="et-EE" sz="2400" b="1" dirty="0" smtClean="0"/>
              <a:t>õppeaastal:</a:t>
            </a:r>
          </a:p>
          <a:p>
            <a:pPr marL="0" indent="0">
              <a:buNone/>
            </a:pPr>
            <a:endParaRPr lang="et-EE" b="1" dirty="0"/>
          </a:p>
          <a:p>
            <a:pPr marL="0" indent="0">
              <a:buNone/>
            </a:pPr>
            <a:r>
              <a:rPr lang="et-EE" b="1" dirty="0"/>
              <a:t>     </a:t>
            </a:r>
            <a:r>
              <a:rPr lang="et-EE" sz="2400" b="1" dirty="0"/>
              <a:t>vaheaeg 21.–29. oktoober 2017;</a:t>
            </a:r>
          </a:p>
          <a:p>
            <a:pPr marL="0" indent="0">
              <a:buNone/>
            </a:pPr>
            <a:r>
              <a:rPr lang="et-EE" sz="2400" b="1" dirty="0"/>
              <a:t>     vaheaeg 23. detsember 2017 – 7. jaanuar 2018;</a:t>
            </a:r>
          </a:p>
          <a:p>
            <a:pPr marL="0" indent="0">
              <a:buNone/>
            </a:pPr>
            <a:r>
              <a:rPr lang="et-EE" sz="2400" b="1" dirty="0"/>
              <a:t>     vaheaeg 24. veebruar – 4. märts 2018;</a:t>
            </a:r>
          </a:p>
          <a:p>
            <a:pPr marL="0" indent="0">
              <a:buNone/>
            </a:pPr>
            <a:r>
              <a:rPr lang="et-EE" sz="2400" b="1" dirty="0"/>
              <a:t>     vaheaeg 21. aprill – 1. mai 2018;</a:t>
            </a:r>
          </a:p>
          <a:p>
            <a:pPr marL="0" indent="0">
              <a:buNone/>
            </a:pPr>
            <a:r>
              <a:rPr lang="et-EE" sz="2400" b="1" dirty="0"/>
              <a:t>     vaheaeg (v.a. lõpuklassid) 13. juuni – 31. august 2018</a:t>
            </a:r>
            <a:r>
              <a:rPr lang="et-EE" sz="2400" b="1" dirty="0" smtClean="0"/>
              <a:t>.</a:t>
            </a:r>
          </a:p>
          <a:p>
            <a:pPr marL="0" indent="0">
              <a:buNone/>
            </a:pPr>
            <a:endParaRPr lang="et-EE" sz="2400" b="1" dirty="0" smtClean="0"/>
          </a:p>
          <a:p>
            <a:pPr marL="457200" lvl="1" indent="0">
              <a:buNone/>
            </a:pPr>
            <a:r>
              <a:rPr lang="et-EE" sz="2400" b="1" dirty="0" smtClean="0"/>
              <a:t>TRIMESTRID: </a:t>
            </a:r>
          </a:p>
          <a:p>
            <a:pPr marL="457200" lvl="1" indent="0">
              <a:buNone/>
            </a:pPr>
            <a:endParaRPr lang="et-EE" sz="2400" b="1" dirty="0" smtClean="0"/>
          </a:p>
          <a:p>
            <a:pPr marL="457200" lvl="1" indent="0">
              <a:buNone/>
            </a:pPr>
            <a:r>
              <a:rPr lang="et-EE" sz="2400" b="1" dirty="0" smtClean="0"/>
              <a:t>1.09.17- 24.11.17</a:t>
            </a:r>
          </a:p>
          <a:p>
            <a:pPr marL="457200" lvl="1" indent="0">
              <a:buNone/>
            </a:pPr>
            <a:r>
              <a:rPr lang="et-EE" sz="2400" b="1" dirty="0" smtClean="0"/>
              <a:t>27.11.17-09.03.18</a:t>
            </a:r>
          </a:p>
          <a:p>
            <a:pPr marL="457200" lvl="1" indent="0">
              <a:buNone/>
            </a:pPr>
            <a:r>
              <a:rPr lang="et-EE" sz="2400" b="1" dirty="0" smtClean="0"/>
              <a:t>12.03.18 -13.06.18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343011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603022"/>
            <a:ext cx="10820400" cy="4615663"/>
          </a:xfrm>
        </p:spPr>
        <p:txBody>
          <a:bodyPr/>
          <a:lstStyle/>
          <a:p>
            <a:pPr marL="0" indent="0" algn="ctr">
              <a:buNone/>
            </a:pPr>
            <a:r>
              <a:rPr lang="et-EE" sz="3200" b="1" dirty="0" smtClean="0"/>
              <a:t>2017/2018 õppeaasta läbivad teemad</a:t>
            </a:r>
          </a:p>
          <a:p>
            <a:endParaRPr lang="et-EE" b="1" dirty="0" smtClean="0"/>
          </a:p>
          <a:p>
            <a:pPr lvl="0" hangingPunct="0"/>
            <a:r>
              <a:rPr lang="et-EE" sz="2800" b="1" dirty="0"/>
              <a:t>Eesti Vabariik 100.</a:t>
            </a:r>
          </a:p>
          <a:p>
            <a:pPr lvl="0" hangingPunct="0"/>
            <a:r>
              <a:rPr lang="et-EE" sz="2800" b="1" dirty="0"/>
              <a:t>Vaimne- ja füüsiline </a:t>
            </a:r>
            <a:r>
              <a:rPr lang="et-EE" sz="2800" b="1" dirty="0" smtClean="0"/>
              <a:t>töö-/õpikeskkond.</a:t>
            </a:r>
          </a:p>
          <a:p>
            <a:pPr lvl="0" hangingPunct="0"/>
            <a:r>
              <a:rPr lang="et-EE" sz="2800" b="1" dirty="0" smtClean="0"/>
              <a:t>Ühiste väärtuste jälgimine koolielus </a:t>
            </a:r>
          </a:p>
          <a:p>
            <a:pPr lvl="2" hangingPunct="0">
              <a:buFont typeface="Wingdings" panose="05000000000000000000" pitchFamily="2" charset="2"/>
              <a:buChar char="v"/>
            </a:pPr>
            <a:r>
              <a:rPr lang="et-EE" sz="2800" b="1" dirty="0" smtClean="0"/>
              <a:t>Isiksuslik areng </a:t>
            </a:r>
          </a:p>
          <a:p>
            <a:pPr lvl="2" hangingPunct="0">
              <a:buFont typeface="Wingdings" panose="05000000000000000000" pitchFamily="2" charset="2"/>
              <a:buChar char="v"/>
            </a:pPr>
            <a:r>
              <a:rPr lang="et-EE" sz="2800" b="1" dirty="0" smtClean="0"/>
              <a:t>Koostöö </a:t>
            </a:r>
          </a:p>
          <a:p>
            <a:pPr lvl="2" hangingPunct="0">
              <a:buFont typeface="Wingdings" panose="05000000000000000000" pitchFamily="2" charset="2"/>
              <a:buChar char="v"/>
            </a:pPr>
            <a:r>
              <a:rPr lang="et-EE" sz="2800" b="1" dirty="0" smtClean="0"/>
              <a:t>Tervis </a:t>
            </a:r>
          </a:p>
          <a:p>
            <a:pPr lvl="2" hangingPunct="0">
              <a:buFont typeface="Wingdings" panose="05000000000000000000" pitchFamily="2" charset="2"/>
              <a:buChar char="v"/>
            </a:pPr>
            <a:r>
              <a:rPr lang="et-EE" sz="2800" b="1" dirty="0" smtClean="0"/>
              <a:t>Traditsioonid</a:t>
            </a:r>
          </a:p>
          <a:p>
            <a:pPr marL="0" indent="0">
              <a:buNone/>
            </a:pPr>
            <a:endParaRPr lang="et-EE" sz="2800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426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28264" y="509286"/>
            <a:ext cx="5569312" cy="570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b="1" dirty="0"/>
              <a:t>20.10.17 </a:t>
            </a:r>
            <a:r>
              <a:rPr lang="et-EE" b="1" dirty="0" err="1"/>
              <a:t>peastarvutamise</a:t>
            </a:r>
            <a:r>
              <a:rPr lang="et-EE" b="1" dirty="0"/>
              <a:t> võistlus</a:t>
            </a:r>
          </a:p>
          <a:p>
            <a:pPr marL="0" indent="0">
              <a:buNone/>
            </a:pPr>
            <a:r>
              <a:rPr lang="et-EE" sz="2400" b="1" dirty="0"/>
              <a:t>20.10.17 Stiilipäev ja disko kultuurimajas</a:t>
            </a:r>
          </a:p>
          <a:p>
            <a:pPr marL="0" indent="0">
              <a:buNone/>
            </a:pPr>
            <a:r>
              <a:rPr lang="et-EE" sz="2400" b="1" dirty="0"/>
              <a:t>8.11.17 Gümnaasiumi muuseumitund </a:t>
            </a:r>
            <a:r>
              <a:rPr lang="et-EE" sz="2400" b="1" dirty="0" err="1"/>
              <a:t>ERM´is</a:t>
            </a:r>
            <a:endParaRPr lang="et-EE" sz="2400" b="1" dirty="0"/>
          </a:p>
          <a:p>
            <a:pPr marL="0" indent="0">
              <a:buNone/>
            </a:pPr>
            <a:r>
              <a:rPr lang="et-EE" sz="2400" b="1" dirty="0"/>
              <a:t>10.11.17 Mardipäeva tähistamine</a:t>
            </a:r>
          </a:p>
          <a:p>
            <a:pPr marL="0" indent="0">
              <a:buNone/>
            </a:pPr>
            <a:r>
              <a:rPr lang="et-EE" sz="2400" b="1" dirty="0"/>
              <a:t>23.11.17 Enn Nurga matemaatikavõistlus</a:t>
            </a:r>
          </a:p>
          <a:p>
            <a:pPr marL="0" indent="0">
              <a:buNone/>
            </a:pPr>
            <a:r>
              <a:rPr lang="et-EE" sz="2400" b="1" dirty="0"/>
              <a:t>8.12.17 PLAYBOX</a:t>
            </a:r>
          </a:p>
          <a:p>
            <a:pPr marL="0" indent="0">
              <a:buNone/>
            </a:pPr>
            <a:r>
              <a:rPr lang="et-EE" sz="2400" b="1" dirty="0"/>
              <a:t>21.12.17 Jõulukarneval</a:t>
            </a:r>
          </a:p>
          <a:p>
            <a:pPr marL="0" indent="0">
              <a:buNone/>
            </a:pPr>
            <a:r>
              <a:rPr lang="et-EE" sz="2400" b="1" dirty="0"/>
              <a:t>22.12.17 Aktus, jõululõuna</a:t>
            </a:r>
          </a:p>
          <a:p>
            <a:pPr marL="0" indent="0">
              <a:buNone/>
            </a:pPr>
            <a:r>
              <a:rPr lang="et-EE" sz="2400" b="1" dirty="0"/>
              <a:t>18.01.18 Riigieksamiteks registreerimine ja koolieksami valik</a:t>
            </a:r>
          </a:p>
          <a:p>
            <a:pPr marL="0" indent="0">
              <a:buNone/>
            </a:pPr>
            <a:r>
              <a:rPr lang="et-EE" sz="2400" b="1" dirty="0"/>
              <a:t>25.01.18 Aabitsapidu</a:t>
            </a:r>
          </a:p>
          <a:p>
            <a:pPr marL="0" indent="0">
              <a:buNone/>
            </a:pPr>
            <a:r>
              <a:rPr lang="et-EE" sz="2400" b="1" dirty="0"/>
              <a:t>1.02.18 Põhikooli lõpueksamite valik</a:t>
            </a:r>
          </a:p>
          <a:p>
            <a:pPr marL="0" indent="0">
              <a:buNone/>
            </a:pPr>
            <a:r>
              <a:rPr lang="et-EE" sz="2400" b="1" dirty="0"/>
              <a:t>7.02.18 Ajarännak (EV 100)</a:t>
            </a:r>
          </a:p>
          <a:p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5022" y="0"/>
            <a:ext cx="5331178" cy="7222603"/>
          </a:xfrm>
        </p:spPr>
        <p:txBody>
          <a:bodyPr>
            <a:normAutofit/>
          </a:bodyPr>
          <a:lstStyle/>
          <a:p>
            <a:endParaRPr lang="et-EE" dirty="0"/>
          </a:p>
          <a:p>
            <a:pPr marL="0" indent="0">
              <a:buNone/>
            </a:pPr>
            <a:r>
              <a:rPr lang="et-EE" b="1" dirty="0"/>
              <a:t>12. </a:t>
            </a:r>
            <a:r>
              <a:rPr lang="et-EE" b="1" dirty="0" smtClean="0"/>
              <a:t>-16.02.18</a:t>
            </a:r>
            <a:r>
              <a:rPr lang="et-EE" b="1" dirty="0"/>
              <a:t> </a:t>
            </a:r>
            <a:r>
              <a:rPr lang="et-EE" b="1" dirty="0" smtClean="0"/>
              <a:t>Sõbranädal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13.02.18 Vastlapäev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15.02.18 Loovtööde kaitsmised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23.02.18 Vabariigi </a:t>
            </a:r>
            <a:r>
              <a:rPr lang="et-EE" b="1" dirty="0"/>
              <a:t>aastapäeva </a:t>
            </a:r>
            <a:r>
              <a:rPr lang="et-EE" b="1" dirty="0" smtClean="0"/>
              <a:t>aktus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14.03.17 Emakeele päev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12.04.18 Tutipäev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14.</a:t>
            </a:r>
            <a:r>
              <a:rPr lang="et-EE" b="1" dirty="0" smtClean="0"/>
              <a:t>04.18 „</a:t>
            </a:r>
            <a:r>
              <a:rPr lang="fi-FI" b="1" dirty="0" smtClean="0"/>
              <a:t>Saame </a:t>
            </a:r>
            <a:r>
              <a:rPr lang="fi-FI" b="1" dirty="0" err="1" smtClean="0"/>
              <a:t>kokku</a:t>
            </a:r>
            <a:r>
              <a:rPr lang="et-EE" b="1" dirty="0" smtClean="0"/>
              <a:t>“ </a:t>
            </a:r>
            <a:r>
              <a:rPr lang="fi-FI" b="1" dirty="0" smtClean="0"/>
              <a:t> 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16.</a:t>
            </a:r>
            <a:r>
              <a:rPr lang="et-EE" b="1" dirty="0" smtClean="0"/>
              <a:t>04.18</a:t>
            </a:r>
            <a:r>
              <a:rPr lang="fi-FI" b="1" dirty="0" smtClean="0"/>
              <a:t> </a:t>
            </a:r>
            <a:r>
              <a:rPr lang="fi-FI" b="1" dirty="0"/>
              <a:t>Eesti </a:t>
            </a:r>
            <a:r>
              <a:rPr lang="fi-FI" b="1" dirty="0" err="1"/>
              <a:t>keele</a:t>
            </a:r>
            <a:r>
              <a:rPr lang="fi-FI" b="1" dirty="0"/>
              <a:t> </a:t>
            </a:r>
            <a:r>
              <a:rPr lang="fi-FI" b="1" dirty="0" err="1" smtClean="0"/>
              <a:t>riigieksam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4.</a:t>
            </a:r>
            <a:r>
              <a:rPr lang="et-EE" b="1" dirty="0" smtClean="0"/>
              <a:t>05.18 </a:t>
            </a:r>
            <a:r>
              <a:rPr lang="fi-FI" b="1" dirty="0" err="1" smtClean="0"/>
              <a:t>Inglise</a:t>
            </a:r>
            <a:r>
              <a:rPr lang="fi-FI" b="1" dirty="0" smtClean="0"/>
              <a:t> </a:t>
            </a:r>
            <a:r>
              <a:rPr lang="fi-FI" b="1" dirty="0" err="1"/>
              <a:t>keele</a:t>
            </a:r>
            <a:r>
              <a:rPr lang="fi-FI" b="1" dirty="0"/>
              <a:t> </a:t>
            </a:r>
            <a:r>
              <a:rPr lang="fi-FI" b="1" dirty="0" err="1"/>
              <a:t>riigieksam</a:t>
            </a:r>
            <a:r>
              <a:rPr lang="fi-FI" b="1" dirty="0"/>
              <a:t> (</a:t>
            </a:r>
            <a:r>
              <a:rPr lang="fi-FI" b="1" dirty="0" err="1"/>
              <a:t>kirjalik</a:t>
            </a:r>
            <a:r>
              <a:rPr lang="fi-FI" b="1" dirty="0" smtClean="0"/>
              <a:t>)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8.</a:t>
            </a:r>
            <a:r>
              <a:rPr lang="et-EE" b="1" dirty="0" smtClean="0"/>
              <a:t>05.18 </a:t>
            </a:r>
            <a:r>
              <a:rPr lang="fi-FI" b="1" dirty="0" err="1" smtClean="0"/>
              <a:t>Kevadkross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7. -</a:t>
            </a:r>
            <a:r>
              <a:rPr lang="fi-FI" b="1" dirty="0" smtClean="0"/>
              <a:t>8.</a:t>
            </a:r>
            <a:r>
              <a:rPr lang="et-EE" b="1" dirty="0" smtClean="0"/>
              <a:t>05.18 </a:t>
            </a:r>
            <a:r>
              <a:rPr lang="fi-FI" b="1" dirty="0" err="1" smtClean="0"/>
              <a:t>Inglise</a:t>
            </a:r>
            <a:r>
              <a:rPr lang="fi-FI" b="1" dirty="0" smtClean="0"/>
              <a:t> </a:t>
            </a:r>
            <a:r>
              <a:rPr lang="fi-FI" b="1" dirty="0" err="1"/>
              <a:t>keele</a:t>
            </a:r>
            <a:r>
              <a:rPr lang="fi-FI" b="1" dirty="0"/>
              <a:t> </a:t>
            </a:r>
            <a:r>
              <a:rPr lang="fi-FI" b="1" dirty="0" err="1"/>
              <a:t>riigieksam</a:t>
            </a:r>
            <a:r>
              <a:rPr lang="fi-FI" b="1" dirty="0"/>
              <a:t> (</a:t>
            </a:r>
            <a:r>
              <a:rPr lang="fi-FI" b="1" dirty="0" err="1"/>
              <a:t>suuline</a:t>
            </a:r>
            <a:r>
              <a:rPr lang="fi-FI" b="1" dirty="0" smtClean="0"/>
              <a:t>)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11.</a:t>
            </a:r>
            <a:r>
              <a:rPr lang="et-EE" b="1" dirty="0" smtClean="0"/>
              <a:t>05.18 </a:t>
            </a:r>
            <a:r>
              <a:rPr lang="fi-FI" b="1" dirty="0" err="1" smtClean="0"/>
              <a:t>Kevadkontsert</a:t>
            </a:r>
            <a:r>
              <a:rPr lang="fi-FI" b="1" dirty="0"/>
              <a:t>/ </a:t>
            </a:r>
            <a:r>
              <a:rPr lang="fi-FI" b="1" dirty="0" err="1" smtClean="0"/>
              <a:t>emadepäevakontser</a:t>
            </a:r>
            <a:r>
              <a:rPr lang="et-EE" b="1" dirty="0" smtClean="0"/>
              <a:t>t</a:t>
            </a:r>
            <a:endParaRPr lang="fi-FI" b="1" dirty="0"/>
          </a:p>
          <a:p>
            <a:endParaRPr lang="et-EE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19563" y="3976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t-EE" altLang="et-E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2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09600" y="767645"/>
            <a:ext cx="5410200" cy="545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16.05.18 Eesti keele tasemetöö 6.klassile</a:t>
            </a:r>
          </a:p>
          <a:p>
            <a:pPr marL="0" indent="0">
              <a:buNone/>
            </a:pPr>
            <a:r>
              <a:rPr lang="et-EE" b="1" dirty="0"/>
              <a:t>23.05.18 Gümnaasiumi 11. kl uurimus/praktiliste tööde </a:t>
            </a:r>
            <a:r>
              <a:rPr lang="et-EE" b="1" dirty="0" smtClean="0"/>
              <a:t>kaitsmine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24.05.18 Eesti </a:t>
            </a:r>
            <a:r>
              <a:rPr lang="et-EE" b="1" dirty="0"/>
              <a:t>keele tasemetöö </a:t>
            </a:r>
            <a:r>
              <a:rPr lang="et-EE" b="1" dirty="0" smtClean="0"/>
              <a:t>3.klassile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21. - </a:t>
            </a:r>
            <a:r>
              <a:rPr lang="sv-SE" b="1" dirty="0" smtClean="0"/>
              <a:t>25.05</a:t>
            </a:r>
            <a:r>
              <a:rPr lang="et-EE" b="1" dirty="0" smtClean="0"/>
              <a:t>.18 </a:t>
            </a:r>
            <a:r>
              <a:rPr lang="sv-SE" b="1" dirty="0" smtClean="0"/>
              <a:t>Nordplusi </a:t>
            </a:r>
            <a:r>
              <a:rPr lang="sv-SE" b="1" dirty="0"/>
              <a:t>projektinädal Vändras (Island, Leedu</a:t>
            </a:r>
            <a:r>
              <a:rPr lang="sv-SE" b="1" dirty="0" smtClean="0"/>
              <a:t>)</a:t>
            </a: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22.</a:t>
            </a:r>
            <a:r>
              <a:rPr lang="et-EE" b="1" dirty="0" smtClean="0"/>
              <a:t>05.18 </a:t>
            </a:r>
            <a:r>
              <a:rPr lang="sv-SE" b="1" dirty="0" smtClean="0"/>
              <a:t>Matemaatika tasemetöö</a:t>
            </a:r>
            <a:r>
              <a:rPr lang="et-EE" b="1" dirty="0" smtClean="0"/>
              <a:t> 6.kl</a:t>
            </a: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25.</a:t>
            </a:r>
            <a:r>
              <a:rPr lang="et-EE" b="1" dirty="0" smtClean="0"/>
              <a:t>05.18 </a:t>
            </a:r>
            <a:r>
              <a:rPr lang="sv-SE" b="1" dirty="0" smtClean="0"/>
              <a:t>Matemaatika </a:t>
            </a:r>
            <a:r>
              <a:rPr lang="et-EE" b="1" dirty="0" smtClean="0"/>
              <a:t>riigieksam </a:t>
            </a:r>
            <a:r>
              <a:rPr lang="sv-SE" b="1" dirty="0" smtClean="0"/>
              <a:t>eksam</a:t>
            </a:r>
            <a:endParaRPr lang="et-EE" b="1" dirty="0" smtClean="0"/>
          </a:p>
          <a:p>
            <a:endParaRPr lang="sv-SE" dirty="0"/>
          </a:p>
          <a:p>
            <a:endParaRPr lang="sv-SE" dirty="0"/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019800" y="632179"/>
            <a:ext cx="5486399" cy="5586506"/>
          </a:xfrm>
        </p:spPr>
        <p:txBody>
          <a:bodyPr>
            <a:normAutofit/>
          </a:bodyPr>
          <a:lstStyle/>
          <a:p>
            <a:endParaRPr lang="et-EE" dirty="0"/>
          </a:p>
          <a:p>
            <a:pPr marL="0" indent="0">
              <a:buNone/>
            </a:pPr>
            <a:r>
              <a:rPr lang="et-EE" b="1" dirty="0" smtClean="0"/>
              <a:t>29.05.18 Matemaatika tasemetöö 3.kl</a:t>
            </a: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1.</a:t>
            </a:r>
            <a:r>
              <a:rPr lang="et-EE" b="1" dirty="0" smtClean="0"/>
              <a:t>06.18 </a:t>
            </a:r>
            <a:r>
              <a:rPr lang="fi-FI" b="1" dirty="0" smtClean="0"/>
              <a:t>Eesti </a:t>
            </a:r>
            <a:r>
              <a:rPr lang="fi-FI" b="1" dirty="0" err="1"/>
              <a:t>keele</a:t>
            </a:r>
            <a:r>
              <a:rPr lang="fi-FI" b="1" dirty="0"/>
              <a:t>  </a:t>
            </a:r>
            <a:r>
              <a:rPr lang="fi-FI" b="1" dirty="0" err="1"/>
              <a:t>põhikooli</a:t>
            </a:r>
            <a:r>
              <a:rPr lang="fi-FI" b="1" dirty="0"/>
              <a:t> </a:t>
            </a:r>
            <a:r>
              <a:rPr lang="fi-FI" b="1" dirty="0" err="1" smtClean="0"/>
              <a:t>lõpueksam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8.06.18 Matemaatika </a:t>
            </a:r>
            <a:r>
              <a:rPr lang="et-EE" b="1" dirty="0"/>
              <a:t>põhikooli </a:t>
            </a:r>
            <a:r>
              <a:rPr lang="et-EE" b="1" dirty="0" smtClean="0"/>
              <a:t>lõpueksam</a:t>
            </a:r>
            <a:endParaRPr lang="et-EE" b="1" dirty="0"/>
          </a:p>
          <a:p>
            <a:pPr marL="0" indent="0">
              <a:buNone/>
            </a:pPr>
            <a:r>
              <a:rPr lang="et-EE" b="1" dirty="0" smtClean="0"/>
              <a:t>13.06.18 Põhikooli </a:t>
            </a:r>
            <a:r>
              <a:rPr lang="et-EE" b="1" dirty="0"/>
              <a:t>valikeksam </a:t>
            </a:r>
          </a:p>
          <a:p>
            <a:pPr marL="0" indent="0">
              <a:buNone/>
            </a:pPr>
            <a:r>
              <a:rPr lang="et-EE" b="1" dirty="0" smtClean="0"/>
              <a:t>19.06.18 Põhikooli lõpetamine 18.00</a:t>
            </a:r>
            <a:endParaRPr lang="et-EE" b="1" dirty="0"/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71917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98311" y="1603022"/>
            <a:ext cx="10907889" cy="4615663"/>
          </a:xfrm>
        </p:spPr>
        <p:txBody>
          <a:bodyPr/>
          <a:lstStyle/>
          <a:p>
            <a:r>
              <a:rPr lang="et-EE" sz="2800" b="1" dirty="0" smtClean="0"/>
              <a:t>E-õppepäev</a:t>
            </a:r>
          </a:p>
          <a:p>
            <a:r>
              <a:rPr lang="et-EE" sz="2800" b="1" dirty="0" smtClean="0"/>
              <a:t>Tundide külastamine</a:t>
            </a:r>
          </a:p>
          <a:p>
            <a:r>
              <a:rPr lang="et-EE" sz="2800" b="1" dirty="0" smtClean="0"/>
              <a:t>Õpikud </a:t>
            </a:r>
          </a:p>
          <a:p>
            <a:r>
              <a:rPr lang="et-EE" sz="2800" b="1" dirty="0" smtClean="0"/>
              <a:t>Spordiriided ja vahetusjalatsid</a:t>
            </a:r>
          </a:p>
          <a:p>
            <a:r>
              <a:rPr lang="et-EE" sz="2800" b="1" dirty="0" smtClean="0"/>
              <a:t>Tunnirahu</a:t>
            </a:r>
          </a:p>
          <a:p>
            <a:r>
              <a:rPr lang="et-EE" sz="2800" b="1" dirty="0" smtClean="0"/>
              <a:t>Puudumistest teavitamine</a:t>
            </a:r>
          </a:p>
          <a:p>
            <a:r>
              <a:rPr lang="et-EE" sz="2800" b="1" dirty="0" smtClean="0"/>
              <a:t>Arenguvestlused</a:t>
            </a:r>
          </a:p>
          <a:p>
            <a:r>
              <a:rPr lang="et-EE" sz="2800" b="1" dirty="0" smtClean="0"/>
              <a:t>2018 lastevanemate koosolek (koolitoit, kooliõe tööst)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44900368"/>
      </p:ext>
    </p:extLst>
  </p:cSld>
  <p:clrMapOvr>
    <a:masterClrMapping/>
  </p:clrMapOvr>
</p:sld>
</file>

<file path=ppt/theme/theme1.xml><?xml version="1.0" encoding="utf-8"?>
<a:theme xmlns:a="http://schemas.openxmlformats.org/drawingml/2006/main" name="Aurujuga">
  <a:themeElements>
    <a:clrScheme name="Aurujug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urujug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rujug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TM04033937[[fn=Aurujuga]]</Template>
  <TotalTime>657</TotalTime>
  <Words>526</Words>
  <Application>Microsoft Office PowerPoint</Application>
  <PresentationFormat>Laiekraan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1" baseType="lpstr">
      <vt:lpstr>Andale Sans UI</vt:lpstr>
      <vt:lpstr>Arial</vt:lpstr>
      <vt:lpstr>Bodoni MT</vt:lpstr>
      <vt:lpstr>Castellar</vt:lpstr>
      <vt:lpstr>Century Gothic</vt:lpstr>
      <vt:lpstr>Tahoma</vt:lpstr>
      <vt:lpstr>Wingdings</vt:lpstr>
      <vt:lpstr>Aurujuga</vt:lpstr>
      <vt:lpstr>VG LASTEVANEMATE ÜLDKOOSOLEK</vt:lpstr>
      <vt:lpstr>PowerPointi esitlus</vt:lpstr>
      <vt:lpstr>Vändra gümnaasium 95 </vt:lpstr>
      <vt:lpstr>Uued inimesed VG-S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Hoolekogu liikmed</vt:lpstr>
      <vt:lpstr>2016/17 õa ülevaade hoolekogu tööst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Põlva-ja Valgamaa koolid Pärnumaal</dc:title>
  <dc:creator>marget</dc:creator>
  <cp:lastModifiedBy>Maire</cp:lastModifiedBy>
  <cp:revision>48</cp:revision>
  <dcterms:created xsi:type="dcterms:W3CDTF">2017-10-10T07:50:54Z</dcterms:created>
  <dcterms:modified xsi:type="dcterms:W3CDTF">2017-10-23T05:29:04Z</dcterms:modified>
</cp:coreProperties>
</file>